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3"/>
    <p:sldId id="860" r:id="rId4"/>
    <p:sldId id="861" r:id="rId5"/>
    <p:sldId id="862" r:id="rId6"/>
    <p:sldId id="863" r:id="rId7"/>
    <p:sldId id="864" r:id="rId8"/>
    <p:sldId id="865" r:id="rId9"/>
    <p:sldId id="866" r:id="rId1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2</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2896"/>
            <a:ext cx="11485848" cy="1130246"/>
          </a:xfrm>
        </p:spPr>
        <p:txBody>
          <a:bodyPr/>
          <a:lstStyle/>
          <a:p>
            <a:pPr algn="dist"/>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主要介绍了浙江大学毕业生刘松毕业后回村帮助村里发展</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b="1" dirty="0" smtClean="0">
              <a:latin typeface="Times New Roman" panose="02020603050405020304" pitchFamily="18" charset="0"/>
              <a:ea typeface="楷体" panose="02010609060101010101" pitchFamily="49" charset="-122"/>
              <a:cs typeface="Times New Roman" panose="02020603050405020304" pitchFamily="18" charset="0"/>
            </a:endParaRPr>
          </a:p>
          <a:p>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经历</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a:t>
            </a:r>
            <a:endParaRPr lang="zh-CN" altLang="en-US" dirty="0"/>
          </a:p>
        </p:txBody>
      </p:sp>
      <p:pic>
        <p:nvPicPr>
          <p:cNvPr id="3" name="语篇导航-DA.eps" descr="id:2147486385;FounderCES"/>
          <p:cNvPicPr/>
          <p:nvPr/>
        </p:nvPicPr>
        <p:blipFill>
          <a:blip r:embed="rId1"/>
          <a:stretch>
            <a:fillRect/>
          </a:stretch>
        </p:blipFill>
        <p:spPr>
          <a:xfrm>
            <a:off x="577736" y="2576115"/>
            <a:ext cx="1917070" cy="468115"/>
          </a:xfrm>
          <a:prstGeom prst="rect">
            <a:avLst/>
          </a:prstGeom>
        </p:spPr>
      </p:pic>
      <p:pic>
        <p:nvPicPr>
          <p:cNvPr id="5" name="图片 4"/>
          <p:cNvPicPr>
            <a:picLocks noChangeAspect="1"/>
          </p:cNvPicPr>
          <p:nvPr/>
        </p:nvPicPr>
        <p:blipFill>
          <a:blip r:embed="rId2"/>
          <a:stretch>
            <a:fillRect/>
          </a:stretch>
        </p:blipFill>
        <p:spPr>
          <a:xfrm>
            <a:off x="756229" y="1241297"/>
            <a:ext cx="10677955" cy="110758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1672"/>
            <a:ext cx="11485848" cy="3969385"/>
          </a:xfrm>
        </p:spPr>
        <p:txBody>
          <a:bodyPr/>
          <a:lstStyle/>
          <a:p>
            <a:pPr indent="609600" hangingPunct="0">
              <a:spcAft>
                <a:spcPts val="0"/>
              </a:spcAft>
              <a:tabLst>
                <a:tab pos="4050665" algn="l"/>
                <a:tab pos="7021195" algn="l"/>
                <a:tab pos="963168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 warm spring day, Liu Song walked past the green wheat fields and through the flower fields before arriving at his office. There,he had a meeting with his team to discuss important village matters.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a graduate of Zhejiang University, Liu used to work in several big companies. In September 2020, he became the manager of Yong’an Village in Hangzhou City. In the beginning, things were difficult for Liu and his team. The village was poor. Most people made a living only by growing rice.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268935" y="764704"/>
            <a:ext cx="3652543" cy="502114"/>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3105"/>
          </a:xfrm>
        </p:spPr>
        <p:txBody>
          <a:bodyPr/>
          <a:lstStyle/>
          <a:p>
            <a:pPr indent="609600"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Having grown up in the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countryside, Liu</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loved the land and the people there. And he knew very well that the village’s real advantage was its large farmland. He and his team tried to help the villagers put it to good use. They introduced new technology for farming. They improved the public services. And in order to develop tourism</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旅游业</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hold different village cultural festivals every year. They also put short videos online.</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the villagers’ dream of living a better life is coming true. Their income has increased. The village has attracted a lot of tourists with its wider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roads,clearer</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river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water,and</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restaurants with village specials.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4772"/>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Yan, one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Liu’s team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members, 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native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Yong’an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Village. Before returning to 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hometown, 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had studied abroad and had been a member of a company management. When she first told her father about her decision to return to work in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village, her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father </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98880"/>
          </a:xfrm>
        </p:spPr>
        <p:txBody>
          <a:bodyPr/>
          <a:lstStyle/>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things difficult for Liu and his team at first?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478582" y="1280608"/>
            <a:ext cx="1136812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Yes</a:t>
            </a:r>
            <a:r>
              <a:rPr lang="en-US" altLang="zh-CN" b="1" smtClean="0">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183279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the beginning,things were difficult for Liu and his team</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可知，一开始，对于刘松和他的团队来说，事情很困难。故填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Yes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70662" y="403568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rPr>
              <a:t>“And in order to develop tourism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旅游业</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,they hold different village cultural festivals every year</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可知，为了发展旅游业，他们每年都会举办不同的乡村文化节。故填</a:t>
            </a:r>
            <a:r>
              <a:rPr lang="en-US" altLang="zh-CN" b="1">
                <a:solidFill>
                  <a:srgbClr val="FF0000"/>
                </a:solidFill>
                <a:latin typeface="Times New Roman" panose="02020603050405020304" pitchFamily="18" charset="0"/>
                <a:ea typeface="宋体" panose="02010600030101010101" pitchFamily="2" charset="-122"/>
              </a:rPr>
              <a:t>In order to develop tourism</a:t>
            </a:r>
            <a:r>
              <a:rPr lang="en-US" altLang="zh-CN" b="1">
                <a:solidFill>
                  <a:srgbClr val="FF0000"/>
                </a:solidFill>
                <a:latin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488390" y="3435368"/>
            <a:ext cx="11368120"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In order to develop tourism</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7" name="内容占位符 1"/>
          <p:cNvSpPr txBox="1"/>
          <p:nvPr/>
        </p:nvSpPr>
        <p:spPr bwMode="auto">
          <a:xfrm>
            <a:off x="370662" y="2949008"/>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 the villagers hold different village cultural festivals every year?</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2558911"/>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刘松毕业后回村发展，显示了他的勇敢；刘松和团队努力帮助乡村发展，体现出他的辛勤工作；村民们过上更好生活的梦想正在实现，表现出村民的支持。综上所述，刘松的勇敢、努力和村民们的支持让刘松成为永安村的成功管理者。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His bravery, hard work and the support from the villagers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478582" y="1958599"/>
            <a:ext cx="11368120"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His bravery,hard work and the support from the villagers</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413184"/>
            <a:ext cx="11485848" cy="1200329"/>
          </a:xfrm>
        </p:spPr>
        <p:txBody>
          <a:bodyPr/>
          <a:lstStyle/>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makes Liu Song successful as the manager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Yong’an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Village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3436852"/>
            <a:ext cx="11485848" cy="3210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3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“Before returning to her </a:t>
            </a:r>
            <a:r>
              <a:rPr lang="en-US" altLang="zh-CN" sz="23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hometown,she</a:t>
            </a:r>
            <a:r>
              <a:rPr lang="en-US"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had studied abroad and had been a member of a company management</a:t>
            </a:r>
            <a:r>
              <a:rPr lang="en-US" altLang="zh-CN" sz="23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可知，在回到家乡之前，她曾在国外学习，也曾是一家公司的管理人员，所以她回村工作，父亲应该是不同意的，但是看到村里的发展，父亲也会理解女儿的决定。故填</a:t>
            </a:r>
            <a:r>
              <a:rPr lang="en-US"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didn’t agree</a:t>
            </a:r>
            <a:r>
              <a:rPr lang="en-US" altLang="zh-CN" sz="23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He didn’t know why she gave up such a good job abroad to work in the village instead</a:t>
            </a:r>
            <a:r>
              <a:rPr lang="en-US" altLang="zh-CN" sz="23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However,when</a:t>
            </a:r>
            <a:r>
              <a:rPr lang="en-US"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seeing the great changes and bright future in the </a:t>
            </a:r>
            <a:r>
              <a:rPr lang="en-US" altLang="zh-CN" sz="23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village,he</a:t>
            </a:r>
            <a:r>
              <a:rPr lang="en-US"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came to understand his daughter’s decision</a:t>
            </a:r>
            <a:r>
              <a:rPr lang="en-US" altLang="zh-CN" sz="23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478582" y="1768452"/>
            <a:ext cx="11368120" cy="1617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z="2300" b="1" dirty="0">
                <a:solidFill>
                  <a:srgbClr val="FF0000"/>
                </a:solidFill>
                <a:latin typeface="Times New Roman" panose="02020603050405020304" pitchFamily="18" charset="0"/>
                <a:ea typeface="宋体" panose="02010600030101010101" pitchFamily="2" charset="-122"/>
              </a:rPr>
              <a:t>didn’t agree</a:t>
            </a:r>
            <a:r>
              <a:rPr lang="en-US" altLang="zh-CN" sz="2300" b="1" dirty="0">
                <a:solidFill>
                  <a:srgbClr val="FF0000"/>
                </a:solidFill>
                <a:latin typeface="宋体" panose="02010600030101010101" pitchFamily="2" charset="-122"/>
                <a:cs typeface="Times New Roman" panose="02020603050405020304" pitchFamily="18" charset="0"/>
              </a:rPr>
              <a:t>.</a:t>
            </a:r>
            <a:r>
              <a:rPr lang="en-US" altLang="zh-CN" sz="2300" b="1" dirty="0">
                <a:solidFill>
                  <a:srgbClr val="FF0000"/>
                </a:solidFill>
                <a:latin typeface="Times New Roman" panose="02020603050405020304" pitchFamily="18" charset="0"/>
                <a:ea typeface="宋体" panose="02010600030101010101" pitchFamily="2" charset="-122"/>
              </a:rPr>
              <a:t> He didn’t know why she gave up such a good job abroad to work in the village instead</a:t>
            </a:r>
            <a:r>
              <a:rPr lang="en-US" altLang="zh-CN" sz="2300" b="1" dirty="0">
                <a:solidFill>
                  <a:srgbClr val="FF0000"/>
                </a:solidFill>
                <a:latin typeface="宋体" panose="02010600030101010101" pitchFamily="2" charset="-122"/>
                <a:cs typeface="Times New Roman" panose="02020603050405020304" pitchFamily="18" charset="0"/>
              </a:rPr>
              <a:t>.</a:t>
            </a:r>
            <a:r>
              <a:rPr lang="en-US" altLang="zh-CN" sz="2300" b="1" dirty="0">
                <a:solidFill>
                  <a:srgbClr val="FF0000"/>
                </a:solidFill>
                <a:latin typeface="Times New Roman" panose="02020603050405020304" pitchFamily="18" charset="0"/>
                <a:ea typeface="宋体" panose="02010600030101010101" pitchFamily="2" charset="-122"/>
              </a:rPr>
              <a:t> </a:t>
            </a:r>
            <a:r>
              <a:rPr lang="en-US" altLang="zh-CN" sz="2300" b="1" dirty="0" err="1">
                <a:solidFill>
                  <a:srgbClr val="FF0000"/>
                </a:solidFill>
                <a:latin typeface="Times New Roman" panose="02020603050405020304" pitchFamily="18" charset="0"/>
                <a:ea typeface="宋体" panose="02010600030101010101" pitchFamily="2" charset="-122"/>
              </a:rPr>
              <a:t>However,when</a:t>
            </a:r>
            <a:r>
              <a:rPr lang="en-US" altLang="zh-CN" sz="2300" b="1" dirty="0">
                <a:solidFill>
                  <a:srgbClr val="FF0000"/>
                </a:solidFill>
                <a:latin typeface="Times New Roman" panose="02020603050405020304" pitchFamily="18" charset="0"/>
                <a:ea typeface="宋体" panose="02010600030101010101" pitchFamily="2" charset="-122"/>
              </a:rPr>
              <a:t> seeing the great changes and bright future in the </a:t>
            </a:r>
            <a:r>
              <a:rPr lang="en-US" altLang="zh-CN" sz="2300" b="1" dirty="0" err="1">
                <a:solidFill>
                  <a:srgbClr val="FF0000"/>
                </a:solidFill>
                <a:latin typeface="Times New Roman" panose="02020603050405020304" pitchFamily="18" charset="0"/>
                <a:ea typeface="宋体" panose="02010600030101010101" pitchFamily="2" charset="-122"/>
              </a:rPr>
              <a:t>village,he</a:t>
            </a:r>
            <a:r>
              <a:rPr lang="en-US" altLang="zh-CN" sz="2300" b="1" dirty="0">
                <a:solidFill>
                  <a:srgbClr val="FF0000"/>
                </a:solidFill>
                <a:latin typeface="Times New Roman" panose="02020603050405020304" pitchFamily="18" charset="0"/>
                <a:ea typeface="宋体" panose="02010600030101010101" pitchFamily="2" charset="-122"/>
              </a:rPr>
              <a:t> came to understand his daughter’s decision</a:t>
            </a:r>
            <a:r>
              <a:rPr lang="en-US" altLang="zh-CN" sz="2300" b="1" dirty="0">
                <a:solidFill>
                  <a:srgbClr val="FF0000"/>
                </a:solidFill>
                <a:latin typeface="宋体" panose="02010600030101010101" pitchFamily="2" charset="-122"/>
                <a:cs typeface="Times New Roman" panose="02020603050405020304" pitchFamily="18" charset="0"/>
              </a:rPr>
              <a:t>.</a:t>
            </a:r>
            <a:endParaRPr lang="zh-CN" altLang="en-US" sz="2300" dirty="0"/>
          </a:p>
        </p:txBody>
      </p:sp>
      <p:sp>
        <p:nvSpPr>
          <p:cNvPr id="2" name="内容占位符 1"/>
          <p:cNvSpPr>
            <a:spLocks noGrp="1"/>
          </p:cNvSpPr>
          <p:nvPr>
            <p:ph idx="1"/>
          </p:nvPr>
        </p:nvSpPr>
        <p:spPr>
          <a:xfrm>
            <a:off x="360854" y="746120"/>
            <a:ext cx="11485848" cy="2745740"/>
          </a:xfrm>
        </p:spPr>
        <p:txBody>
          <a:bodyPr/>
          <a:lstStyle/>
          <a:p>
            <a:pPr hangingPunct="0">
              <a:spcAft>
                <a:spcPts val="0"/>
              </a:spcAft>
              <a:tabLst>
                <a:tab pos="4050665" algn="l"/>
                <a:tab pos="7021195" algn="l"/>
                <a:tab pos="9631680" algn="l"/>
              </a:tabLst>
            </a:pPr>
            <a:r>
              <a:rPr lang="en-US" altLang="zh-CN" sz="23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might happen next? Finish the ending.</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 30 words</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she first told her father about her decision to return to work in the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village, her</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father </a:t>
            </a:r>
            <a:r>
              <a:rPr lang="zh-CN" altLang="zh-CN" sz="2300"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sz="2300"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_______________________________________________________________________________________________________________________________________________________________________________________________________________________________________</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3447</Words>
  <Application>WPS 演示</Application>
  <PresentationFormat>自定义</PresentationFormat>
  <Paragraphs>44</Paragraphs>
  <Slides>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vt:i4>
      </vt:variant>
    </vt:vector>
  </HeadingPairs>
  <TitlesOfParts>
    <vt:vector size="18"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460</cp:revision>
  <dcterms:created xsi:type="dcterms:W3CDTF">2020-11-06T05:24:00Z</dcterms:created>
  <dcterms:modified xsi:type="dcterms:W3CDTF">2025-09-18T02:33:53Z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